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28.png" ContentType="image/png"/>
  <Override PartName="/ppt/media/image1.jpeg" ContentType="image/jpeg"/>
  <Override PartName="/ppt/media/image38.png" ContentType="image/png"/>
  <Override PartName="/ppt/media/image2.jpeg" ContentType="image/jpeg"/>
  <Override PartName="/ppt/media/image8.png" ContentType="image/png"/>
  <Override PartName="/ppt/media/image4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m1" descr=""/>
          <p:cNvPicPr/>
          <p:nvPr/>
        </p:nvPicPr>
        <p:blipFill>
          <a:blip r:embed="rId2"/>
          <a:stretch/>
        </p:blipFill>
        <p:spPr>
          <a:xfrm>
            <a:off x="-3240" y="0"/>
            <a:ext cx="12197520" cy="6856920"/>
          </a:xfrm>
          <a:prstGeom prst="rect">
            <a:avLst/>
          </a:prstGeom>
          <a:ln w="0">
            <a:noFill/>
          </a:ln>
        </p:spPr>
      </p:pic>
      <p:pic>
        <p:nvPicPr>
          <p:cNvPr id="1" name="Imagem 6" descr=""/>
          <p:cNvPicPr/>
          <p:nvPr/>
        </p:nvPicPr>
        <p:blipFill>
          <a:blip r:embed="rId3"/>
          <a:stretch/>
        </p:blipFill>
        <p:spPr>
          <a:xfrm>
            <a:off x="-3240" y="0"/>
            <a:ext cx="12197520" cy="6856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927000"/>
            <a:ext cx="1051452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60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6" descr=""/>
          <p:cNvPicPr/>
          <p:nvPr/>
        </p:nvPicPr>
        <p:blipFill>
          <a:blip r:embed="rId2"/>
          <a:stretch/>
        </p:blipFill>
        <p:spPr>
          <a:xfrm>
            <a:off x="-3240" y="0"/>
            <a:ext cx="12197520" cy="685692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/>
          <p:nvPr/>
        </p:nvSpPr>
        <p:spPr>
          <a:xfrm>
            <a:off x="2399760" y="1586160"/>
            <a:ext cx="687240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SIMULAÇÃO EM MODELOS PARAMÉTRICOS – AULA 04</a:t>
            </a:r>
            <a:br/>
            <a:endParaRPr b="0" lang="pt-BR" sz="4000" spc="-1" strike="noStrike">
              <a:latin typeface="Arial"/>
            </a:endParaRPr>
          </a:p>
        </p:txBody>
      </p:sp>
      <p:sp>
        <p:nvSpPr>
          <p:cNvPr id="80" name="TextShape 2"/>
          <p:cNvSpPr/>
          <p:nvPr/>
        </p:nvSpPr>
        <p:spPr>
          <a:xfrm>
            <a:off x="2399760" y="4065840"/>
            <a:ext cx="6872400" cy="16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MODELOS, SIMULAÇÃO, IOT E CIÊNCIA DE DADOS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98" name="Imagem1" descr=""/>
          <p:cNvPicPr/>
          <p:nvPr/>
        </p:nvPicPr>
        <p:blipFill>
          <a:blip r:embed="rId1"/>
          <a:stretch/>
        </p:blipFill>
        <p:spPr>
          <a:xfrm>
            <a:off x="3168000" y="1784880"/>
            <a:ext cx="9023760" cy="507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00" name="Imagem1" descr=""/>
          <p:cNvPicPr/>
          <p:nvPr/>
        </p:nvPicPr>
        <p:blipFill>
          <a:blip r:embed="rId1"/>
          <a:stretch/>
        </p:blipFill>
        <p:spPr>
          <a:xfrm>
            <a:off x="2991600" y="1685160"/>
            <a:ext cx="9200160" cy="517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02" name="Imagem1" descr=""/>
          <p:cNvPicPr/>
          <p:nvPr/>
        </p:nvPicPr>
        <p:blipFill>
          <a:blip r:embed="rId1"/>
          <a:stretch/>
        </p:blipFill>
        <p:spPr>
          <a:xfrm>
            <a:off x="2980080" y="1679400"/>
            <a:ext cx="9211680" cy="517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04" name="Imagem1" descr=""/>
          <p:cNvPicPr/>
          <p:nvPr/>
        </p:nvPicPr>
        <p:blipFill>
          <a:blip r:embed="rId1"/>
          <a:stretch/>
        </p:blipFill>
        <p:spPr>
          <a:xfrm>
            <a:off x="2927520" y="1661040"/>
            <a:ext cx="9244080" cy="519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06" name="Imagem1" descr=""/>
          <p:cNvPicPr/>
          <p:nvPr/>
        </p:nvPicPr>
        <p:blipFill>
          <a:blip r:embed="rId1"/>
          <a:stretch/>
        </p:blipFill>
        <p:spPr>
          <a:xfrm>
            <a:off x="3043080" y="1728000"/>
            <a:ext cx="9124560" cy="51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08" name="Imagem1" descr=""/>
          <p:cNvPicPr/>
          <p:nvPr/>
        </p:nvPicPr>
        <p:blipFill>
          <a:blip r:embed="rId1"/>
          <a:stretch/>
        </p:blipFill>
        <p:spPr>
          <a:xfrm>
            <a:off x="2879640" y="1675080"/>
            <a:ext cx="9219240" cy="518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10" name="Imagem1" descr=""/>
          <p:cNvPicPr/>
          <p:nvPr/>
        </p:nvPicPr>
        <p:blipFill>
          <a:blip r:embed="rId1"/>
          <a:stretch/>
        </p:blipFill>
        <p:spPr>
          <a:xfrm>
            <a:off x="3174840" y="1788840"/>
            <a:ext cx="9016560" cy="506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/>
          <p:nvPr/>
        </p:nvSpPr>
        <p:spPr>
          <a:xfrm>
            <a:off x="216000" y="1152000"/>
            <a:ext cx="1159164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200" spc="-1" strike="noStrike">
                <a:solidFill>
                  <a:srgbClr val="206f94"/>
                </a:solidFill>
                <a:latin typeface="Calibri"/>
                <a:ea typeface="DejaVu Sans"/>
              </a:rPr>
              <a:t>City Information Modeling – Modelagem da informação da Cidade</a:t>
            </a:r>
            <a:br/>
            <a:endParaRPr b="0" lang="pt-BR" sz="3200" spc="-1" strike="noStrike">
              <a:latin typeface="Arial"/>
            </a:endParaRPr>
          </a:p>
        </p:txBody>
      </p:sp>
      <p:pic>
        <p:nvPicPr>
          <p:cNvPr id="112" name="Imagem1" descr=""/>
          <p:cNvPicPr/>
          <p:nvPr/>
        </p:nvPicPr>
        <p:blipFill>
          <a:blip r:embed="rId1"/>
          <a:stretch/>
        </p:blipFill>
        <p:spPr>
          <a:xfrm>
            <a:off x="2232000" y="2016000"/>
            <a:ext cx="7311600" cy="3887640"/>
          </a:xfrm>
          <a:prstGeom prst="rect">
            <a:avLst/>
          </a:prstGeom>
          <a:ln w="0">
            <a:noFill/>
          </a:ln>
        </p:spPr>
      </p:pic>
      <p:sp>
        <p:nvSpPr>
          <p:cNvPr id="113" name="TextShape 2"/>
          <p:cNvSpPr/>
          <p:nvPr/>
        </p:nvSpPr>
        <p:spPr>
          <a:xfrm>
            <a:off x="288360" y="6093360"/>
            <a:ext cx="1150524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AMORIM, A. L. DE. Discutindo City Information Modeling (Cim) E Conceitos Correlatos. Gestão &amp; Tecnologia de Projetos, v. 10, n. 2, p. 87, 2015.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/>
          <p:nvPr/>
        </p:nvSpPr>
        <p:spPr>
          <a:xfrm>
            <a:off x="216000" y="1152000"/>
            <a:ext cx="1159164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200" spc="-1" strike="noStrike">
                <a:solidFill>
                  <a:srgbClr val="206f94"/>
                </a:solidFill>
                <a:latin typeface="Calibri"/>
                <a:ea typeface="DejaVu Sans"/>
              </a:rPr>
              <a:t>City Information Modeling – Modelagem da informação da Cidade</a:t>
            </a:r>
            <a:br/>
            <a:endParaRPr b="0" lang="pt-BR" sz="3200" spc="-1" strike="noStrike">
              <a:latin typeface="Arial"/>
            </a:endParaRPr>
          </a:p>
        </p:txBody>
      </p:sp>
      <p:sp>
        <p:nvSpPr>
          <p:cNvPr id="115" name="TextShape 2"/>
          <p:cNvSpPr/>
          <p:nvPr/>
        </p:nvSpPr>
        <p:spPr>
          <a:xfrm>
            <a:off x="216000" y="6165360"/>
            <a:ext cx="1170648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XU, X. et al. From Building Information Modeling to city Information Modeling. Journal of Information Technology in Construction (ITcon), v. 19, n. December 2013, p. 292–307, 2014.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6" name="Imagem1" descr=""/>
          <p:cNvPicPr/>
          <p:nvPr/>
        </p:nvPicPr>
        <p:blipFill>
          <a:blip r:embed="rId1"/>
          <a:stretch/>
        </p:blipFill>
        <p:spPr>
          <a:xfrm>
            <a:off x="822240" y="1800360"/>
            <a:ext cx="10481760" cy="410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/>
          <p:nvPr/>
        </p:nvSpPr>
        <p:spPr>
          <a:xfrm>
            <a:off x="216000" y="1152000"/>
            <a:ext cx="1159164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200" spc="-1" strike="noStrike">
                <a:solidFill>
                  <a:srgbClr val="206f94"/>
                </a:solidFill>
                <a:latin typeface="Calibri"/>
                <a:ea typeface="DejaVu Sans"/>
              </a:rPr>
              <a:t>City Information Modeling – Modelagem da informação da Cidade</a:t>
            </a:r>
            <a:br/>
            <a:endParaRPr b="0" lang="pt-BR" sz="3200" spc="-1" strike="noStrike">
              <a:latin typeface="Arial"/>
            </a:endParaRPr>
          </a:p>
        </p:txBody>
      </p:sp>
      <p:pic>
        <p:nvPicPr>
          <p:cNvPr id="118" name="Imagem1" descr=""/>
          <p:cNvPicPr/>
          <p:nvPr/>
        </p:nvPicPr>
        <p:blipFill>
          <a:blip r:embed="rId1"/>
          <a:stretch/>
        </p:blipFill>
        <p:spPr>
          <a:xfrm>
            <a:off x="1080000" y="1903680"/>
            <a:ext cx="10611720" cy="4201920"/>
          </a:xfrm>
          <a:prstGeom prst="rect">
            <a:avLst/>
          </a:prstGeom>
          <a:ln w="0">
            <a:noFill/>
          </a:ln>
        </p:spPr>
      </p:pic>
      <p:sp>
        <p:nvSpPr>
          <p:cNvPr id="119" name="TextShape 2"/>
          <p:cNvSpPr/>
          <p:nvPr/>
        </p:nvSpPr>
        <p:spPr>
          <a:xfrm>
            <a:off x="216000" y="6165360"/>
            <a:ext cx="1170648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XU, X. et al. From Building Information Modeling to city Information Modeling. Journal of Information Technology in Construction (ITcon), v. 19, n. December 2013, p. 292–307, 2014.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/>
          <p:nvPr/>
        </p:nvSpPr>
        <p:spPr>
          <a:xfrm>
            <a:off x="838080" y="927000"/>
            <a:ext cx="10514520" cy="7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DEFINIÇÕES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2" name="TextShape 2"/>
          <p:cNvSpPr/>
          <p:nvPr/>
        </p:nvSpPr>
        <p:spPr>
          <a:xfrm>
            <a:off x="83808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31640" indent="-3236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BIM é um conjunto de políticas, processos e tecnologias que, interagindo, geram uma metodologia para a gestão, em formato digital, do projeto de uma edificação e de seus dados, durante todo seu ciclo de vida.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Succar (2009)/Penttilä (2006)</a:t>
            </a:r>
            <a:endParaRPr b="0" lang="pt-BR" sz="2800" spc="-1" strike="noStrike">
              <a:latin typeface="Arial"/>
            </a:endParaRPr>
          </a:p>
          <a:p>
            <a:pPr marL="431640" indent="-3236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Simulação computacional É o uso de um computador para representar as respostas dinâmicas de um sistema pelo comportamento de outro sistema modelado a partir dele. Uma simulação usa uma descrição matemática, ou modelo, de um sistema real na forma de um programa de computador. Este modelo é composto de equações que replicam as relações funcionais dentro do sistema real.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fonte: Enciclopédia Britannica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/>
          <p:nvPr/>
        </p:nvSpPr>
        <p:spPr>
          <a:xfrm>
            <a:off x="216000" y="1152000"/>
            <a:ext cx="1159164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200" spc="-1" strike="noStrike">
                <a:solidFill>
                  <a:srgbClr val="206f94"/>
                </a:solidFill>
                <a:latin typeface="Calibri"/>
                <a:ea typeface="DejaVu Sans"/>
              </a:rPr>
              <a:t>CityGml – Open Geoespatial Consortium</a:t>
            </a:r>
            <a:br/>
            <a:endParaRPr b="0" lang="pt-BR" sz="3200" spc="-1" strike="noStrike">
              <a:latin typeface="Arial"/>
            </a:endParaRPr>
          </a:p>
        </p:txBody>
      </p:sp>
      <p:pic>
        <p:nvPicPr>
          <p:cNvPr id="121" name="Imagem1" descr=""/>
          <p:cNvPicPr/>
          <p:nvPr/>
        </p:nvPicPr>
        <p:blipFill>
          <a:blip r:embed="rId1"/>
          <a:stretch/>
        </p:blipFill>
        <p:spPr>
          <a:xfrm>
            <a:off x="3239640" y="1711440"/>
            <a:ext cx="8640000" cy="4984560"/>
          </a:xfrm>
          <a:prstGeom prst="rect">
            <a:avLst/>
          </a:prstGeom>
          <a:ln w="0">
            <a:noFill/>
          </a:ln>
        </p:spPr>
      </p:pic>
      <p:sp>
        <p:nvSpPr>
          <p:cNvPr id="122" name="TextShape 2"/>
          <p:cNvSpPr/>
          <p:nvPr/>
        </p:nvSpPr>
        <p:spPr>
          <a:xfrm>
            <a:off x="191880" y="3167280"/>
            <a:ext cx="276012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GRÖGER, G. et al. OpenGIS City Geography Markup Language (CityGML) Encoding Standard. Version 2.0.0, Open Geospatial Consortium, OGC Doc. No. 12-019. 2012.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/>
          <p:nvPr/>
        </p:nvSpPr>
        <p:spPr>
          <a:xfrm>
            <a:off x="216000" y="1152000"/>
            <a:ext cx="1159164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200" spc="-1" strike="noStrike">
                <a:solidFill>
                  <a:srgbClr val="206f94"/>
                </a:solidFill>
                <a:latin typeface="Calibri"/>
                <a:ea typeface="DejaVu Sans"/>
              </a:rPr>
              <a:t>Integração BIM GIS</a:t>
            </a:r>
            <a:br/>
            <a:endParaRPr b="0" lang="pt-BR" sz="3200" spc="-1" strike="noStrike">
              <a:latin typeface="Arial"/>
            </a:endParaRPr>
          </a:p>
        </p:txBody>
      </p:sp>
      <p:pic>
        <p:nvPicPr>
          <p:cNvPr id="124" name="Imagem1" descr=""/>
          <p:cNvPicPr/>
          <p:nvPr/>
        </p:nvPicPr>
        <p:blipFill>
          <a:blip r:embed="rId1"/>
          <a:stretch/>
        </p:blipFill>
        <p:spPr>
          <a:xfrm>
            <a:off x="3897720" y="972720"/>
            <a:ext cx="8053920" cy="5722920"/>
          </a:xfrm>
          <a:prstGeom prst="rect">
            <a:avLst/>
          </a:prstGeom>
          <a:ln w="0">
            <a:noFill/>
          </a:ln>
        </p:spPr>
      </p:pic>
      <p:sp>
        <p:nvSpPr>
          <p:cNvPr id="125" name="TextShape 2"/>
          <p:cNvSpPr/>
          <p:nvPr/>
        </p:nvSpPr>
        <p:spPr>
          <a:xfrm>
            <a:off x="187200" y="3167280"/>
            <a:ext cx="370980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TAH, J. H. M.; OTI, A. H.; ABANDA, F. H. A state-of-the-art review of built environment information modelling (BeIM). Organization, Technology and Management in Construction: an International Journal, v. 9, n. 1, p. 1638–1654, 2017.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/>
          <p:nvPr/>
        </p:nvSpPr>
        <p:spPr>
          <a:xfrm>
            <a:off x="216000" y="1152000"/>
            <a:ext cx="1159164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200" spc="-1" strike="noStrike">
                <a:solidFill>
                  <a:srgbClr val="206f94"/>
                </a:solidFill>
                <a:latin typeface="Calibri"/>
                <a:ea typeface="DejaVu Sans"/>
              </a:rPr>
              <a:t>Integração BIM GIS</a:t>
            </a:r>
            <a:br/>
            <a:endParaRPr b="0" lang="pt-BR" sz="3200" spc="-1" strike="noStrike">
              <a:latin typeface="Arial"/>
            </a:endParaRPr>
          </a:p>
        </p:txBody>
      </p:sp>
      <p:pic>
        <p:nvPicPr>
          <p:cNvPr id="127" name="Imagem1" descr=""/>
          <p:cNvPicPr/>
          <p:nvPr/>
        </p:nvPicPr>
        <p:blipFill>
          <a:blip r:embed="rId1"/>
          <a:stretch/>
        </p:blipFill>
        <p:spPr>
          <a:xfrm>
            <a:off x="3528000" y="1224360"/>
            <a:ext cx="8586000" cy="5039640"/>
          </a:xfrm>
          <a:prstGeom prst="rect">
            <a:avLst/>
          </a:prstGeom>
          <a:ln w="0">
            <a:noFill/>
          </a:ln>
        </p:spPr>
      </p:pic>
      <p:sp>
        <p:nvSpPr>
          <p:cNvPr id="128" name="TextShape 2"/>
          <p:cNvSpPr/>
          <p:nvPr/>
        </p:nvSpPr>
        <p:spPr>
          <a:xfrm>
            <a:off x="171360" y="3167280"/>
            <a:ext cx="3500280" cy="194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MA, Z.; REN, Y. Integrated Application of BIM and GIS: An Overview. Procedia Engineering, v. 196, n. June, p. 1072–1079, 2017.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/>
          <p:nvPr/>
        </p:nvSpPr>
        <p:spPr>
          <a:xfrm>
            <a:off x="216000" y="1152000"/>
            <a:ext cx="1159164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200" spc="-1" strike="noStrike">
                <a:solidFill>
                  <a:srgbClr val="206f94"/>
                </a:solidFill>
                <a:latin typeface="Calibri"/>
                <a:ea typeface="DejaVu Sans"/>
              </a:rPr>
              <a:t>City Information Modeling – Modelagem da informação da Cidade</a:t>
            </a:r>
            <a:br/>
            <a:endParaRPr b="0" lang="pt-BR" sz="3200" spc="-1" strike="noStrike">
              <a:latin typeface="Arial"/>
            </a:endParaRPr>
          </a:p>
        </p:txBody>
      </p:sp>
      <p:pic>
        <p:nvPicPr>
          <p:cNvPr id="130" name="Imagem1" descr=""/>
          <p:cNvPicPr/>
          <p:nvPr/>
        </p:nvPicPr>
        <p:blipFill>
          <a:blip r:embed="rId1"/>
          <a:stretch/>
        </p:blipFill>
        <p:spPr>
          <a:xfrm>
            <a:off x="5760000" y="2232000"/>
            <a:ext cx="6244920" cy="2986560"/>
          </a:xfrm>
          <a:prstGeom prst="rect">
            <a:avLst/>
          </a:prstGeom>
          <a:ln w="0">
            <a:noFill/>
          </a:ln>
        </p:spPr>
      </p:pic>
      <p:pic>
        <p:nvPicPr>
          <p:cNvPr id="131" name="Imagem2" descr=""/>
          <p:cNvPicPr/>
          <p:nvPr/>
        </p:nvPicPr>
        <p:blipFill>
          <a:blip r:embed="rId2"/>
          <a:stretch/>
        </p:blipFill>
        <p:spPr>
          <a:xfrm>
            <a:off x="216000" y="2303640"/>
            <a:ext cx="5328000" cy="2873520"/>
          </a:xfrm>
          <a:prstGeom prst="rect">
            <a:avLst/>
          </a:prstGeom>
          <a:ln w="0">
            <a:noFill/>
          </a:ln>
        </p:spPr>
      </p:pic>
      <p:sp>
        <p:nvSpPr>
          <p:cNvPr id="132" name="TextShape 2"/>
          <p:cNvSpPr/>
          <p:nvPr/>
        </p:nvSpPr>
        <p:spPr>
          <a:xfrm>
            <a:off x="216000" y="5949360"/>
            <a:ext cx="1168488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KARDINAL JUSUF, S. et al. Integrated modeling of CityGML and IFC for city/neighborhood development for urban microclimates analysis. Energy Procedia, v. 122, p. 145–150, 2017.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/>
          <p:nvPr/>
        </p:nvSpPr>
        <p:spPr>
          <a:xfrm>
            <a:off x="838080" y="927000"/>
            <a:ext cx="10514520" cy="7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IOT – Internet of Things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4" name="TextShape 2"/>
          <p:cNvSpPr/>
          <p:nvPr/>
        </p:nvSpPr>
        <p:spPr>
          <a:xfrm>
            <a:off x="83808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31640" indent="-3236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internet is not only a network of computers, but it has evolved into a network of device of all type and sizes , vehicles, smart phones, home appliances, toys, cameras, medical instruments and industrial systems, animals, people, buildings, all connected ,all communicating &amp; sharing information based on stipulated protocols in order to achieve smart reorganizations, positioning, tracing, safe &amp; control &amp; even personal real time online monitoring , online upgrade, process control &amp; administration.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Fonte : KEYUR K PATEL, S. M. P. P. S. A. P. Internet of Things-IOT Definition articl. Ijesc, v. 6, n. 5, p. 10, 2016. 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</a:pP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/>
          <p:nvPr/>
        </p:nvSpPr>
        <p:spPr>
          <a:xfrm>
            <a:off x="431640" y="927000"/>
            <a:ext cx="4536000" cy="57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Internet of Things: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36" name="Imagem1" descr=""/>
          <p:cNvPicPr/>
          <p:nvPr/>
        </p:nvPicPr>
        <p:blipFill>
          <a:blip r:embed="rId1"/>
          <a:stretch/>
        </p:blipFill>
        <p:spPr>
          <a:xfrm>
            <a:off x="5050080" y="1367640"/>
            <a:ext cx="6973200" cy="502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/>
          <p:nvPr/>
        </p:nvSpPr>
        <p:spPr>
          <a:xfrm>
            <a:off x="431640" y="927000"/>
            <a:ext cx="4536000" cy="57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Internet of Things: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38" name="Imagem1" descr=""/>
          <p:cNvPicPr/>
          <p:nvPr/>
        </p:nvPicPr>
        <p:blipFill>
          <a:blip r:embed="rId1"/>
          <a:stretch/>
        </p:blipFill>
        <p:spPr>
          <a:xfrm>
            <a:off x="6264360" y="1110600"/>
            <a:ext cx="5327280" cy="530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/>
          <p:nvPr/>
        </p:nvSpPr>
        <p:spPr>
          <a:xfrm>
            <a:off x="431640" y="927000"/>
            <a:ext cx="4536000" cy="57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Internet of Things: Aplicações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40" name="Imagem1" descr=""/>
          <p:cNvPicPr/>
          <p:nvPr/>
        </p:nvPicPr>
        <p:blipFill>
          <a:blip r:embed="rId1"/>
          <a:stretch/>
        </p:blipFill>
        <p:spPr>
          <a:xfrm>
            <a:off x="5616000" y="936000"/>
            <a:ext cx="6360480" cy="585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/>
          <p:nvPr/>
        </p:nvSpPr>
        <p:spPr>
          <a:xfrm>
            <a:off x="431640" y="927000"/>
            <a:ext cx="4536000" cy="57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ZHONG, R. Y. et al. Prefabricated construction enabled by the Internet-of-Things. Automation in Construction, v. 76, p. 59–70, 2017.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2" name="Imagem1" descr=""/>
          <p:cNvPicPr/>
          <p:nvPr/>
        </p:nvPicPr>
        <p:blipFill>
          <a:blip r:embed="rId1"/>
          <a:stretch/>
        </p:blipFill>
        <p:spPr>
          <a:xfrm>
            <a:off x="5328360" y="1143000"/>
            <a:ext cx="6847560" cy="555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/>
          <p:nvPr/>
        </p:nvSpPr>
        <p:spPr>
          <a:xfrm>
            <a:off x="431640" y="927000"/>
            <a:ext cx="4536000" cy="57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CHANG, K.-M.; DZENG, R.-J.; WU, Y.-J. An Automated IoT Visualization BIM Platform for Decision Support in Facilities Management. Applied Sciences, v. 8, n. 7, p. 1086, 2018.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4" name="Imagem1" descr=""/>
          <p:cNvPicPr/>
          <p:nvPr/>
        </p:nvPicPr>
        <p:blipFill>
          <a:blip r:embed="rId1"/>
          <a:stretch/>
        </p:blipFill>
        <p:spPr>
          <a:xfrm>
            <a:off x="5527800" y="1087920"/>
            <a:ext cx="6279840" cy="560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/>
          <p:nvPr/>
        </p:nvSpPr>
        <p:spPr>
          <a:xfrm>
            <a:off x="838080" y="927000"/>
            <a:ext cx="10514520" cy="7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DEFINIÇÕES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4" name="TextShape 2"/>
          <p:cNvSpPr/>
          <p:nvPr/>
        </p:nvSpPr>
        <p:spPr>
          <a:xfrm>
            <a:off x="838080" y="1825560"/>
            <a:ext cx="10514520" cy="22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31640" indent="-3236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otimização é a procura dos valores ideais de variáveis, para que o cenário descrito por elas possa ser configurado da melhor maneira possível.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fonte: RIBEIRO, F. F.; MOREIRA, D. M.; AMORIM, A. L. DE. Sistema Generativo de Projeto Aplicado ao Desenho e Otimização da Estrutura de um Shed. Salvador, Ba, Brasil: Senai Cimatec, 2015.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</a:pP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m1" descr=""/>
          <p:cNvPicPr/>
          <p:nvPr/>
        </p:nvPicPr>
        <p:blipFill>
          <a:blip r:embed="rId1"/>
          <a:stretch/>
        </p:blipFill>
        <p:spPr>
          <a:xfrm>
            <a:off x="1583640" y="1152000"/>
            <a:ext cx="8927640" cy="4740480"/>
          </a:xfrm>
          <a:prstGeom prst="rect">
            <a:avLst/>
          </a:prstGeom>
          <a:ln w="0">
            <a:noFill/>
          </a:ln>
        </p:spPr>
      </p:pic>
      <p:sp>
        <p:nvSpPr>
          <p:cNvPr id="146" name="TextShape 1"/>
          <p:cNvSpPr/>
          <p:nvPr/>
        </p:nvSpPr>
        <p:spPr>
          <a:xfrm>
            <a:off x="144000" y="6093360"/>
            <a:ext cx="1197900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IRMLER, R.; FRANZ, S.; RÜPPEL, U. IoT - An Opportunity for Autonomous BIM Reconstruction? v. 10864, p. 61–81, 2018.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/>
          <p:nvPr/>
        </p:nvSpPr>
        <p:spPr>
          <a:xfrm>
            <a:off x="144000" y="3384000"/>
            <a:ext cx="3815280" cy="11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IRMLER, R.; FRANZ, S.; RÜPPEL, U. IoT - An Opportunity for Autonomous BIM Reconstruction? v. 10864, p. 61–81, 2018.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8" name="Imagem1" descr=""/>
          <p:cNvPicPr/>
          <p:nvPr/>
        </p:nvPicPr>
        <p:blipFill>
          <a:blip r:embed="rId1"/>
          <a:stretch/>
        </p:blipFill>
        <p:spPr>
          <a:xfrm>
            <a:off x="5040000" y="991080"/>
            <a:ext cx="6911640" cy="570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/>
          <p:nvPr/>
        </p:nvSpPr>
        <p:spPr>
          <a:xfrm>
            <a:off x="504360" y="2448000"/>
            <a:ext cx="3455280" cy="27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ISIKDAG, U. BIM and IoT: A synopsis from GIS perspective. International Archives of the Photogrammetry, Remote Sensing and Spatial Information Sciences - ISPRS Archives, v. 40, n. 2W4, p. 33–38, 2015.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0" name="Imagem1" descr=""/>
          <p:cNvPicPr/>
          <p:nvPr/>
        </p:nvPicPr>
        <p:blipFill>
          <a:blip r:embed="rId1"/>
          <a:stretch/>
        </p:blipFill>
        <p:spPr>
          <a:xfrm>
            <a:off x="4751640" y="1007640"/>
            <a:ext cx="7156080" cy="554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/>
          <p:nvPr/>
        </p:nvSpPr>
        <p:spPr>
          <a:xfrm>
            <a:off x="504360" y="6047640"/>
            <a:ext cx="1108728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KIM, E.; KIM, G. Real Time Building Data collecting Using IoT and BIM Real Time Building Data collecting Using IoT and BIM. n. January, 2019.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2" name="Imagem1" descr=""/>
          <p:cNvPicPr/>
          <p:nvPr/>
        </p:nvPicPr>
        <p:blipFill>
          <a:blip r:embed="rId1"/>
          <a:stretch/>
        </p:blipFill>
        <p:spPr>
          <a:xfrm>
            <a:off x="1224360" y="936000"/>
            <a:ext cx="9575280" cy="490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/>
          <p:nvPr/>
        </p:nvSpPr>
        <p:spPr>
          <a:xfrm>
            <a:off x="216000" y="1224360"/>
            <a:ext cx="3743640" cy="51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Big Data – Smart Cities – IOT – AI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ALLAM, Z.; DHUNNY, Z. A. On big data, artificial intelligence and smart cities. Cities, v. 89, p. 80–91, 1 Jun. 2019. </a:t>
            </a:r>
            <a:br/>
            <a:br/>
            <a:endParaRPr b="0" lang="pt-BR" sz="2600" spc="-1" strike="noStrike">
              <a:latin typeface="Arial"/>
            </a:endParaRPr>
          </a:p>
        </p:txBody>
      </p:sp>
      <p:pic>
        <p:nvPicPr>
          <p:cNvPr id="154" name="Imagem1" descr=""/>
          <p:cNvPicPr/>
          <p:nvPr/>
        </p:nvPicPr>
        <p:blipFill>
          <a:blip r:embed="rId1"/>
          <a:stretch/>
        </p:blipFill>
        <p:spPr>
          <a:xfrm>
            <a:off x="6017400" y="1007640"/>
            <a:ext cx="5914080" cy="585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/>
          <p:nvPr/>
        </p:nvSpPr>
        <p:spPr>
          <a:xfrm>
            <a:off x="144000" y="2232000"/>
            <a:ext cx="3743640" cy="27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Ciência de Dados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56" name="Imagem1" descr=""/>
          <p:cNvPicPr/>
          <p:nvPr/>
        </p:nvPicPr>
        <p:blipFill>
          <a:blip r:embed="rId1"/>
          <a:stretch/>
        </p:blipFill>
        <p:spPr>
          <a:xfrm>
            <a:off x="3803760" y="936000"/>
            <a:ext cx="8372880" cy="592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943640" y="936000"/>
            <a:ext cx="8136000" cy="506520"/>
          </a:xfrm>
          <a:custGeom>
            <a:avLst/>
            <a:gdLst/>
            <a:ahLst/>
            <a:rect l="l" t="t" r="r" b="b"/>
            <a:pathLst>
              <a:path w="8136255" h="506730">
                <a:moveTo>
                  <a:pt x="0" y="0"/>
                </a:moveTo>
                <a:lnTo>
                  <a:pt x="8136255" y="0"/>
                </a:lnTo>
                <a:lnTo>
                  <a:pt x="8136255" y="506730"/>
                </a:lnTo>
                <a:lnTo>
                  <a:pt x="0" y="50673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Data-driven Approach x Abordagem tradicional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472360" y="1562040"/>
            <a:ext cx="4419720" cy="580680"/>
          </a:xfrm>
          <a:custGeom>
            <a:avLst/>
            <a:gdLst/>
            <a:ahLst/>
            <a:rect l="l" t="t" r="r" b="b"/>
            <a:pathLst>
              <a:path w="4420235" h="581025">
                <a:moveTo>
                  <a:pt x="0" y="0"/>
                </a:moveTo>
                <a:lnTo>
                  <a:pt x="4420235" y="0"/>
                </a:lnTo>
                <a:lnTo>
                  <a:pt x="4420235" y="581025"/>
                </a:lnTo>
                <a:lnTo>
                  <a:pt x="0" y="581025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3200" spc="-1" strike="noStrike">
                <a:solidFill>
                  <a:srgbClr val="be9a07"/>
                </a:solidFill>
                <a:latin typeface="Calibri"/>
                <a:ea typeface="DejaVu Sans"/>
              </a:rPr>
              <a:t>Abordagem Tradicional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59" name="Imagem1" descr=""/>
          <p:cNvPicPr/>
          <p:nvPr/>
        </p:nvPicPr>
        <p:blipFill>
          <a:blip r:embed="rId1"/>
          <a:stretch/>
        </p:blipFill>
        <p:spPr>
          <a:xfrm>
            <a:off x="3678480" y="2179800"/>
            <a:ext cx="3954600" cy="2221560"/>
          </a:xfrm>
          <a:prstGeom prst="rect">
            <a:avLst/>
          </a:prstGeom>
          <a:ln w="0">
            <a:noFill/>
          </a:ln>
        </p:spPr>
      </p:pic>
      <p:pic>
        <p:nvPicPr>
          <p:cNvPr id="160" name="Imagem2" descr=""/>
          <p:cNvPicPr/>
          <p:nvPr/>
        </p:nvPicPr>
        <p:blipFill>
          <a:blip r:embed="rId2"/>
          <a:stretch/>
        </p:blipFill>
        <p:spPr>
          <a:xfrm>
            <a:off x="7776360" y="2179800"/>
            <a:ext cx="3887640" cy="2185200"/>
          </a:xfrm>
          <a:prstGeom prst="rect">
            <a:avLst/>
          </a:prstGeom>
          <a:ln w="0">
            <a:noFill/>
          </a:ln>
        </p:spPr>
      </p:pic>
      <p:pic>
        <p:nvPicPr>
          <p:cNvPr id="161" name="Imagem3" descr=""/>
          <p:cNvPicPr/>
          <p:nvPr/>
        </p:nvPicPr>
        <p:blipFill>
          <a:blip r:embed="rId3"/>
          <a:stretch/>
        </p:blipFill>
        <p:spPr>
          <a:xfrm>
            <a:off x="3697560" y="4483080"/>
            <a:ext cx="3933360" cy="2211480"/>
          </a:xfrm>
          <a:prstGeom prst="rect">
            <a:avLst/>
          </a:prstGeom>
          <a:ln w="0">
            <a:noFill/>
          </a:ln>
        </p:spPr>
      </p:pic>
      <p:pic>
        <p:nvPicPr>
          <p:cNvPr id="162" name="Imagem4" descr=""/>
          <p:cNvPicPr/>
          <p:nvPr/>
        </p:nvPicPr>
        <p:blipFill>
          <a:blip r:embed="rId4"/>
          <a:stretch/>
        </p:blipFill>
        <p:spPr>
          <a:xfrm>
            <a:off x="7776360" y="4509720"/>
            <a:ext cx="3887640" cy="2185920"/>
          </a:xfrm>
          <a:prstGeom prst="rect">
            <a:avLst/>
          </a:prstGeom>
          <a:ln w="0"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432360" y="1080000"/>
            <a:ext cx="3167640" cy="824040"/>
          </a:xfrm>
          <a:custGeom>
            <a:avLst/>
            <a:gdLst/>
            <a:ahLst/>
            <a:rect l="l" t="t" r="r" b="b"/>
            <a:pathLst>
              <a:path w="3168015" h="824230">
                <a:moveTo>
                  <a:pt x="0" y="0"/>
                </a:moveTo>
                <a:lnTo>
                  <a:pt x="3168015" y="0"/>
                </a:lnTo>
                <a:lnTo>
                  <a:pt x="3168015" y="824230"/>
                </a:lnTo>
                <a:lnTo>
                  <a:pt x="0" y="82423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>
            <a:noAutofit/>
          </a:bodyPr>
          <a:p>
            <a:pPr marL="457200" indent="-453600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Fonte: Canal Nerdologia </a:t>
            </a:r>
            <a:endParaRPr b="0" lang="pt-BR" sz="1600" spc="-1" strike="noStrike">
              <a:latin typeface="Arial"/>
            </a:endParaRPr>
          </a:p>
          <a:p>
            <a:pPr marL="457200" indent="-453600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https://www.youtube.com/watch?v=hEFFCKxYbKM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943640" y="936000"/>
            <a:ext cx="8136000" cy="506520"/>
          </a:xfrm>
          <a:custGeom>
            <a:avLst/>
            <a:gdLst/>
            <a:ahLst/>
            <a:rect l="l" t="t" r="r" b="b"/>
            <a:pathLst>
              <a:path w="8136255" h="506730">
                <a:moveTo>
                  <a:pt x="0" y="0"/>
                </a:moveTo>
                <a:lnTo>
                  <a:pt x="8136255" y="0"/>
                </a:lnTo>
                <a:lnTo>
                  <a:pt x="8136255" y="506730"/>
                </a:lnTo>
                <a:lnTo>
                  <a:pt x="0" y="50673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Data-driven Approach x Abordagem tradicional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216000" y="2952000"/>
            <a:ext cx="3167640" cy="824040"/>
          </a:xfrm>
          <a:custGeom>
            <a:avLst/>
            <a:gdLst/>
            <a:ahLst/>
            <a:rect l="l" t="t" r="r" b="b"/>
            <a:pathLst>
              <a:path w="3168015" h="824230">
                <a:moveTo>
                  <a:pt x="0" y="0"/>
                </a:moveTo>
                <a:lnTo>
                  <a:pt x="3168015" y="0"/>
                </a:lnTo>
                <a:lnTo>
                  <a:pt x="3168015" y="824230"/>
                </a:lnTo>
                <a:lnTo>
                  <a:pt x="0" y="82423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>
            <a:noAutofit/>
          </a:bodyPr>
          <a:p>
            <a:pPr marL="457200" indent="-453600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Fonte: Canal Nerdologia </a:t>
            </a:r>
            <a:endParaRPr b="0" lang="pt-BR" sz="1600" spc="-1" strike="noStrike">
              <a:latin typeface="Arial"/>
            </a:endParaRPr>
          </a:p>
          <a:p>
            <a:pPr marL="457200" indent="-453600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https://www.youtube.com/watch?v=hEFFCKxYbKM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5310000" y="1431360"/>
            <a:ext cx="6314040" cy="581400"/>
          </a:xfrm>
          <a:custGeom>
            <a:avLst/>
            <a:gdLst/>
            <a:ahLst/>
            <a:rect l="l" t="t" r="r" b="b"/>
            <a:pathLst>
              <a:path w="6314440" h="581660">
                <a:moveTo>
                  <a:pt x="0" y="0"/>
                </a:moveTo>
                <a:lnTo>
                  <a:pt x="6314440" y="0"/>
                </a:lnTo>
                <a:lnTo>
                  <a:pt x="6314440" y="581660"/>
                </a:lnTo>
                <a:lnTo>
                  <a:pt x="0" y="58166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3200" spc="-1" strike="noStrike">
                <a:solidFill>
                  <a:srgbClr val="be9a07"/>
                </a:solidFill>
                <a:latin typeface="Arial"/>
                <a:ea typeface="DejaVu Sans"/>
              </a:rPr>
              <a:t>Data-Driven Appproach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67" name="Imagem1" descr=""/>
          <p:cNvPicPr/>
          <p:nvPr/>
        </p:nvPicPr>
        <p:blipFill>
          <a:blip r:embed="rId1"/>
          <a:stretch/>
        </p:blipFill>
        <p:spPr>
          <a:xfrm>
            <a:off x="3815640" y="2150640"/>
            <a:ext cx="3958920" cy="2225160"/>
          </a:xfrm>
          <a:prstGeom prst="rect">
            <a:avLst/>
          </a:prstGeom>
          <a:ln w="0">
            <a:noFill/>
          </a:ln>
        </p:spPr>
      </p:pic>
      <p:pic>
        <p:nvPicPr>
          <p:cNvPr id="168" name="Imagem2" descr=""/>
          <p:cNvPicPr/>
          <p:nvPr/>
        </p:nvPicPr>
        <p:blipFill>
          <a:blip r:embed="rId2"/>
          <a:stretch/>
        </p:blipFill>
        <p:spPr>
          <a:xfrm>
            <a:off x="7921080" y="2150640"/>
            <a:ext cx="3958920" cy="2225160"/>
          </a:xfrm>
          <a:prstGeom prst="rect">
            <a:avLst/>
          </a:prstGeom>
          <a:ln w="0">
            <a:noFill/>
          </a:ln>
        </p:spPr>
      </p:pic>
      <p:pic>
        <p:nvPicPr>
          <p:cNvPr id="169" name="Imagem3" descr=""/>
          <p:cNvPicPr/>
          <p:nvPr/>
        </p:nvPicPr>
        <p:blipFill>
          <a:blip r:embed="rId3"/>
          <a:stretch/>
        </p:blipFill>
        <p:spPr>
          <a:xfrm>
            <a:off x="7921080" y="4449600"/>
            <a:ext cx="3944880" cy="2217600"/>
          </a:xfrm>
          <a:prstGeom prst="rect">
            <a:avLst/>
          </a:prstGeom>
          <a:ln w="0">
            <a:noFill/>
          </a:ln>
        </p:spPr>
      </p:pic>
      <p:pic>
        <p:nvPicPr>
          <p:cNvPr id="170" name="Imagem4" descr=""/>
          <p:cNvPicPr/>
          <p:nvPr/>
        </p:nvPicPr>
        <p:blipFill>
          <a:blip r:embed="rId4"/>
          <a:stretch/>
        </p:blipFill>
        <p:spPr>
          <a:xfrm>
            <a:off x="3842280" y="4453920"/>
            <a:ext cx="3933360" cy="221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512720" y="1296000"/>
            <a:ext cx="8782920" cy="505800"/>
          </a:xfrm>
          <a:custGeom>
            <a:avLst/>
            <a:gdLst/>
            <a:ahLst/>
            <a:rect l="l" t="t" r="r" b="b"/>
            <a:pathLst>
              <a:path w="8783320" h="506095">
                <a:moveTo>
                  <a:pt x="0" y="0"/>
                </a:moveTo>
                <a:lnTo>
                  <a:pt x="8783320" y="0"/>
                </a:lnTo>
                <a:lnTo>
                  <a:pt x="8783320" y="506095"/>
                </a:lnTo>
                <a:lnTo>
                  <a:pt x="0" y="506095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O caso Target: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http://techland.time.com/2012/02/17/how-target-knew-a-high-school-girl-was-pregnant-before-her-parents/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2" name="Imagem1" descr=""/>
          <p:cNvPicPr/>
          <p:nvPr/>
        </p:nvPicPr>
        <p:blipFill>
          <a:blip r:embed="rId1"/>
          <a:stretch/>
        </p:blipFill>
        <p:spPr>
          <a:xfrm>
            <a:off x="1367640" y="1975320"/>
            <a:ext cx="9143640" cy="453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766320" y="1367640"/>
            <a:ext cx="8145360" cy="1043640"/>
          </a:xfrm>
          <a:custGeom>
            <a:avLst/>
            <a:gdLst/>
            <a:ahLst/>
            <a:rect l="l" t="t" r="r" b="b"/>
            <a:pathLst>
              <a:path w="8145780" h="1043940">
                <a:moveTo>
                  <a:pt x="0" y="0"/>
                </a:moveTo>
                <a:lnTo>
                  <a:pt x="8145780" y="0"/>
                </a:lnTo>
                <a:lnTo>
                  <a:pt x="8145780" y="1043940"/>
                </a:lnTo>
                <a:lnTo>
                  <a:pt x="0" y="104394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2200" spc="-1" strike="noStrike">
                <a:solidFill>
                  <a:srgbClr val="be9a07"/>
                </a:solidFill>
                <a:latin typeface="Arial Black"/>
                <a:ea typeface="Microsoft YaHei"/>
              </a:rPr>
              <a:t>Artigo:</a:t>
            </a: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 Smart Cities with Big Data: Reference models, challenges, and considerations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74" name="Imagem1" descr=""/>
          <p:cNvPicPr/>
          <p:nvPr/>
        </p:nvPicPr>
        <p:blipFill>
          <a:blip r:embed="rId1"/>
          <a:srcRect l="4960" t="0" r="4960" b="13"/>
          <a:stretch/>
        </p:blipFill>
        <p:spPr>
          <a:xfrm>
            <a:off x="3456360" y="2543760"/>
            <a:ext cx="8456400" cy="3935880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180000" y="1098720"/>
            <a:ext cx="3447000" cy="3041280"/>
          </a:xfrm>
          <a:custGeom>
            <a:avLst/>
            <a:gdLst/>
            <a:ahLst/>
            <a:rect l="l" t="t" r="r" b="b"/>
            <a:pathLst>
              <a:path w="3447415" h="3041650">
                <a:moveTo>
                  <a:pt x="0" y="0"/>
                </a:moveTo>
                <a:lnTo>
                  <a:pt x="3447415" y="0"/>
                </a:lnTo>
                <a:lnTo>
                  <a:pt x="3447415" y="3041650"/>
                </a:lnTo>
                <a:lnTo>
                  <a:pt x="0" y="304165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Lim, C., Cities, https://doi.org/10.1016/j.cities.2018.04.011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/>
          <p:nvPr/>
        </p:nvSpPr>
        <p:spPr>
          <a:xfrm>
            <a:off x="431640" y="927000"/>
            <a:ext cx="4536000" cy="57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Curva de  MacLeamy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R. Davies, C. Harty, Implementing Site BIM: A Case Study of ICT Innovation on a Large Hospital Project”, Automation in Construction 30 (2013) 15-24.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86" name="Imagem1" descr=""/>
          <p:cNvPicPr/>
          <p:nvPr/>
        </p:nvPicPr>
        <p:blipFill>
          <a:blip r:embed="rId1"/>
          <a:stretch/>
        </p:blipFill>
        <p:spPr>
          <a:xfrm>
            <a:off x="5111640" y="1416600"/>
            <a:ext cx="6768000" cy="530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548000" y="1152000"/>
            <a:ext cx="8783640" cy="505800"/>
          </a:xfrm>
          <a:custGeom>
            <a:avLst/>
            <a:gdLst/>
            <a:ahLst/>
            <a:rect l="l" t="t" r="r" b="b"/>
            <a:pathLst>
              <a:path w="8783955" h="506095">
                <a:moveTo>
                  <a:pt x="0" y="0"/>
                </a:moveTo>
                <a:lnTo>
                  <a:pt x="8783955" y="0"/>
                </a:lnTo>
                <a:lnTo>
                  <a:pt x="8783955" y="506095"/>
                </a:lnTo>
                <a:lnTo>
                  <a:pt x="0" y="506095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Visão geral da pesquisa: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77" name="Imagem1" descr=""/>
          <p:cNvPicPr/>
          <p:nvPr/>
        </p:nvPicPr>
        <p:blipFill>
          <a:blip r:embed="rId1"/>
          <a:stretch/>
        </p:blipFill>
        <p:spPr>
          <a:xfrm>
            <a:off x="1367640" y="2016000"/>
            <a:ext cx="9143640" cy="453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1" descr=""/>
          <p:cNvPicPr/>
          <p:nvPr/>
        </p:nvPicPr>
        <p:blipFill>
          <a:blip r:embed="rId1"/>
          <a:stretch/>
        </p:blipFill>
        <p:spPr>
          <a:xfrm>
            <a:off x="4062600" y="1670760"/>
            <a:ext cx="7960680" cy="488088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360000" y="3260160"/>
            <a:ext cx="3343680" cy="555120"/>
          </a:xfrm>
          <a:custGeom>
            <a:avLst/>
            <a:gdLst/>
            <a:ahLst/>
            <a:rect l="l" t="t" r="r" b="b"/>
            <a:pathLst>
              <a:path w="3343910" h="555625">
                <a:moveTo>
                  <a:pt x="0" y="0"/>
                </a:moveTo>
                <a:lnTo>
                  <a:pt x="3343910" y="0"/>
                </a:lnTo>
                <a:lnTo>
                  <a:pt x="3343910" y="555625"/>
                </a:lnTo>
                <a:lnTo>
                  <a:pt x="0" y="555625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Desafios: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260000" y="965880"/>
            <a:ext cx="9441000" cy="555120"/>
          </a:xfrm>
          <a:custGeom>
            <a:avLst/>
            <a:gdLst/>
            <a:ahLst/>
            <a:rect l="l" t="t" r="r" b="b"/>
            <a:pathLst>
              <a:path w="9441180" h="555625">
                <a:moveTo>
                  <a:pt x="0" y="0"/>
                </a:moveTo>
                <a:lnTo>
                  <a:pt x="9441180" y="0"/>
                </a:lnTo>
                <a:lnTo>
                  <a:pt x="9441180" y="555625"/>
                </a:lnTo>
                <a:lnTo>
                  <a:pt x="0" y="555625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Considerações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81" name="Imagem1" descr=""/>
          <p:cNvPicPr/>
          <p:nvPr/>
        </p:nvPicPr>
        <p:blipFill>
          <a:blip r:embed="rId1"/>
          <a:stretch/>
        </p:blipFill>
        <p:spPr>
          <a:xfrm>
            <a:off x="1647360" y="1759680"/>
            <a:ext cx="9440280" cy="509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/>
          <p:nvPr/>
        </p:nvSpPr>
        <p:spPr>
          <a:xfrm>
            <a:off x="36360" y="2160360"/>
            <a:ext cx="2663640" cy="13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DejaVu Sans"/>
              </a:rPr>
              <a:t>https://thebuildingdatalibrary.com/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83" name="Imagem1" descr=""/>
          <p:cNvPicPr/>
          <p:nvPr/>
        </p:nvPicPr>
        <p:blipFill>
          <a:blip r:embed="rId1"/>
          <a:stretch/>
        </p:blipFill>
        <p:spPr>
          <a:xfrm>
            <a:off x="2811240" y="1222920"/>
            <a:ext cx="9302400" cy="554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/>
          <p:nvPr/>
        </p:nvSpPr>
        <p:spPr>
          <a:xfrm>
            <a:off x="431640" y="927000"/>
            <a:ext cx="4536000" cy="57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Lei da Difusão de Informação</a:t>
            </a:r>
            <a:br/>
            <a:br/>
            <a:r>
              <a:rPr b="0" lang="pt-B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Diffusion of Innovation Theory, </a:t>
            </a:r>
            <a:r>
              <a:rPr b="0" i="1" lang="pt-BR" sz="2000" spc="-1" strike="noStrike">
                <a:solidFill>
                  <a:srgbClr val="000000"/>
                </a:solidFill>
                <a:latin typeface="Calibri Light"/>
                <a:ea typeface="Times New Roman"/>
              </a:rPr>
              <a:t>Boston University of Public Health</a:t>
            </a:r>
            <a:r>
              <a:rPr b="0" lang="pt-BR" sz="2000" spc="-1" strike="noStrike">
                <a:solidFill>
                  <a:srgbClr val="000000"/>
                </a:solidFill>
                <a:latin typeface="Calibri Light"/>
                <a:ea typeface="Times New Roman"/>
              </a:rPr>
              <a:t>, Jan. 6, 2016. Web. Apr. 4, 2016.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88" name="Imagem1" descr=""/>
          <p:cNvPicPr/>
          <p:nvPr/>
        </p:nvPicPr>
        <p:blipFill>
          <a:blip r:embed="rId1"/>
          <a:stretch/>
        </p:blipFill>
        <p:spPr>
          <a:xfrm>
            <a:off x="5024160" y="1629360"/>
            <a:ext cx="6999120" cy="478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90" name="Imagem1" descr=""/>
          <p:cNvPicPr/>
          <p:nvPr/>
        </p:nvPicPr>
        <p:blipFill>
          <a:blip r:embed="rId1"/>
          <a:stretch/>
        </p:blipFill>
        <p:spPr>
          <a:xfrm>
            <a:off x="2291760" y="1856160"/>
            <a:ext cx="9803880" cy="500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92" name="Imagem1" descr=""/>
          <p:cNvPicPr/>
          <p:nvPr/>
        </p:nvPicPr>
        <p:blipFill>
          <a:blip r:embed="rId1"/>
          <a:stretch/>
        </p:blipFill>
        <p:spPr>
          <a:xfrm>
            <a:off x="3183840" y="1805400"/>
            <a:ext cx="8987400" cy="505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94" name="Imagem1" descr=""/>
          <p:cNvPicPr/>
          <p:nvPr/>
        </p:nvPicPr>
        <p:blipFill>
          <a:blip r:embed="rId1"/>
          <a:stretch/>
        </p:blipFill>
        <p:spPr>
          <a:xfrm>
            <a:off x="3096360" y="1744200"/>
            <a:ext cx="9095400" cy="511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/>
          <p:nvPr/>
        </p:nvSpPr>
        <p:spPr>
          <a:xfrm>
            <a:off x="431640" y="927000"/>
            <a:ext cx="1202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 Morpheus Hotel - Zaha Hadid Architects - Macau - China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96" name="Imagem1" descr=""/>
          <p:cNvPicPr/>
          <p:nvPr/>
        </p:nvPicPr>
        <p:blipFill>
          <a:blip r:embed="rId1"/>
          <a:stretch/>
        </p:blipFill>
        <p:spPr>
          <a:xfrm>
            <a:off x="3002400" y="1692360"/>
            <a:ext cx="9189360" cy="516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Application>LibreOffice/7.1.3.2$Windows_X86_64 LibreOffice_project/47f78053abe362b9384784d31a6e56f8511eb1c1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2018-12-21T19:15:12Z</dcterms:created>
  <dc:creator>Carlos Alberto Andrade Bomfim</dc:creator>
  <dc:description/>
  <dc:language>pt-BR</dc:language>
  <cp:lastModifiedBy/>
  <dcterms:modified xsi:type="dcterms:W3CDTF">2022-01-25T20:52:54Z</dcterms:modified>
  <cp:revision>1</cp:revision>
  <dc:subject/>
  <dc:title>Apresentação do PowerPoint</dc:title>
</cp:coreProperties>
</file>